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IBM Plex Sans"/>
      <p:regular r:id="rId25"/>
      <p:bold r:id="rId26"/>
      <p:italic r:id="rId27"/>
      <p:boldItalic r:id="rId28"/>
    </p:embeddedFont>
    <p:embeddedFont>
      <p:font typeface="Raleway"/>
      <p:regular r:id="rId29"/>
      <p:bold r:id="rId30"/>
      <p:italic r:id="rId31"/>
      <p:boldItalic r:id="rId32"/>
    </p:embeddedFont>
    <p:embeddedFont>
      <p:font typeface="Montserrat SemiBold"/>
      <p:regular r:id="rId33"/>
      <p:bold r:id="rId34"/>
      <p:italic r:id="rId35"/>
      <p:boldItalic r:id="rId36"/>
    </p:embeddedFont>
    <p:embeddedFont>
      <p:font typeface="Proxima Nova"/>
      <p:regular r:id="rId37"/>
      <p:bold r:id="rId38"/>
      <p:italic r:id="rId39"/>
      <p:boldItalic r:id="rId40"/>
    </p:embeddedFont>
    <p:embeddedFont>
      <p:font typeface="Montserra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1B5049-A8AF-4417-8937-74EC631C2559}">
  <a:tblStyle styleId="{9C1B5049-A8AF-4417-8937-74EC631C25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boldItalic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.fntdata"/><Relationship Id="rId41" Type="http://schemas.openxmlformats.org/officeDocument/2006/relationships/font" Target="fonts/Montserrat-regular.fntdata"/><Relationship Id="rId22" Type="http://schemas.openxmlformats.org/officeDocument/2006/relationships/slide" Target="slides/slide17.xml"/><Relationship Id="rId44" Type="http://schemas.openxmlformats.org/officeDocument/2006/relationships/font" Target="fonts/Montserrat-boldItalic.fntdata"/><Relationship Id="rId21" Type="http://schemas.openxmlformats.org/officeDocument/2006/relationships/slide" Target="slides/slide16.xml"/><Relationship Id="rId43" Type="http://schemas.openxmlformats.org/officeDocument/2006/relationships/font" Target="fonts/Montserrat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BMPlexSans-bold.fntdata"/><Relationship Id="rId25" Type="http://schemas.openxmlformats.org/officeDocument/2006/relationships/font" Target="fonts/IBMPlexSans-regular.fntdata"/><Relationship Id="rId28" Type="http://schemas.openxmlformats.org/officeDocument/2006/relationships/font" Target="fonts/IBMPlexSans-boldItalic.fntdata"/><Relationship Id="rId27" Type="http://schemas.openxmlformats.org/officeDocument/2006/relationships/font" Target="fonts/IBMPlex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italic.fntdata"/><Relationship Id="rId30" Type="http://schemas.openxmlformats.org/officeDocument/2006/relationships/font" Target="fonts/Raleway-bold.fntdata"/><Relationship Id="rId11" Type="http://schemas.openxmlformats.org/officeDocument/2006/relationships/slide" Target="slides/slide6.xml"/><Relationship Id="rId33" Type="http://schemas.openxmlformats.org/officeDocument/2006/relationships/font" Target="fonts/MontserratSemiBold-regular.fntdata"/><Relationship Id="rId10" Type="http://schemas.openxmlformats.org/officeDocument/2006/relationships/slide" Target="slides/slide5.xml"/><Relationship Id="rId32" Type="http://schemas.openxmlformats.org/officeDocument/2006/relationships/font" Target="fonts/Raleway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SemiBold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SemiBold-bold.fntdata"/><Relationship Id="rId15" Type="http://schemas.openxmlformats.org/officeDocument/2006/relationships/slide" Target="slides/slide10.xml"/><Relationship Id="rId37" Type="http://schemas.openxmlformats.org/officeDocument/2006/relationships/font" Target="fonts/ProximaNova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SemiBold-boldItalic.fntdata"/><Relationship Id="rId17" Type="http://schemas.openxmlformats.org/officeDocument/2006/relationships/slide" Target="slides/slide12.xml"/><Relationship Id="rId39" Type="http://schemas.openxmlformats.org/officeDocument/2006/relationships/font" Target="fonts/ProximaNova-italic.fntdata"/><Relationship Id="rId16" Type="http://schemas.openxmlformats.org/officeDocument/2006/relationships/slide" Target="slides/slide11.xml"/><Relationship Id="rId38" Type="http://schemas.openxmlformats.org/officeDocument/2006/relationships/font" Target="fonts/ProximaNova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37a3d3323_7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37a3d3323_7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7b512d17e6_0_7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7b512d17e6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7b512d17e6_0_8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7b512d17e6_0_8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7b512d17e6_0_8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7b512d17e6_0_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7b512d17e6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7b512d17e6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7b512d17e6_0_8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7b512d17e6_0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7b512d17e6_0_9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7b512d17e6_0_9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7b512d17e6_0_9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7b512d17e6_0_9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7b512d17e6_0_9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7b512d17e6_0_9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43364dd3c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43364dd3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448d5d4da1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448d5d4da1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e5f211b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e5f211b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b512d17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7b512d17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7b512d17e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7b512d17e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7b512d17e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7b512d17e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7b512d17e6_0_4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7b512d17e6_0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7b512d17e6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7b512d17e6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b512d17e6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7b512d17e6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7b512d17e6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7b512d17e6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67729" l="61047" r="12583" t="26250"/>
          <a:stretch/>
        </p:blipFill>
        <p:spPr>
          <a:xfrm>
            <a:off x="3839300" y="4216588"/>
            <a:ext cx="3586673" cy="4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6275" y="3495036"/>
            <a:ext cx="1902124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9428" l="24682" r="38983" t="7501"/>
          <a:stretch/>
        </p:blipFill>
        <p:spPr>
          <a:xfrm>
            <a:off x="0" y="47825"/>
            <a:ext cx="3952650" cy="504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4" name="Google Shape;14;p2" title="Librería de Satoshi white.png"/>
          <p:cNvPicPr preferRelativeResize="0"/>
          <p:nvPr/>
        </p:nvPicPr>
        <p:blipFill rotWithShape="1">
          <a:blip r:embed="rId4">
            <a:alphaModFix/>
          </a:blip>
          <a:srcRect b="15308" l="0" r="0" t="9463"/>
          <a:stretch/>
        </p:blipFill>
        <p:spPr>
          <a:xfrm>
            <a:off x="3952650" y="2581900"/>
            <a:ext cx="4788251" cy="7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347525" y="1370275"/>
            <a:ext cx="8520600" cy="35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64" name="Google Shape;6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" name="Google Shape;67;p12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" name="Google Shape;68;p12"/>
          <p:cNvSpPr txBox="1"/>
          <p:nvPr/>
        </p:nvSpPr>
        <p:spPr>
          <a:xfrm>
            <a:off x="264000" y="13835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1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9" name="Google Shape;69;p12"/>
          <p:cNvSpPr txBox="1"/>
          <p:nvPr/>
        </p:nvSpPr>
        <p:spPr>
          <a:xfrm>
            <a:off x="264000" y="24213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2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0" name="Google Shape;70;p12"/>
          <p:cNvSpPr txBox="1"/>
          <p:nvPr/>
        </p:nvSpPr>
        <p:spPr>
          <a:xfrm>
            <a:off x="264000" y="34591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1" name="Google Shape;71;p12"/>
          <p:cNvSpPr txBox="1"/>
          <p:nvPr>
            <p:ph idx="1" type="subTitle"/>
          </p:nvPr>
        </p:nvSpPr>
        <p:spPr>
          <a:xfrm>
            <a:off x="787675" y="14879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2" name="Google Shape;72;p12"/>
          <p:cNvSpPr txBox="1"/>
          <p:nvPr>
            <p:ph idx="3" type="subTitle"/>
          </p:nvPr>
        </p:nvSpPr>
        <p:spPr>
          <a:xfrm>
            <a:off x="804850" y="17435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4" type="subTitle"/>
          </p:nvPr>
        </p:nvSpPr>
        <p:spPr>
          <a:xfrm>
            <a:off x="787675" y="24785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4" name="Google Shape;74;p12"/>
          <p:cNvSpPr txBox="1"/>
          <p:nvPr>
            <p:ph idx="5" type="subTitle"/>
          </p:nvPr>
        </p:nvSpPr>
        <p:spPr>
          <a:xfrm>
            <a:off x="804850" y="27341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6" type="subTitle"/>
          </p:nvPr>
        </p:nvSpPr>
        <p:spPr>
          <a:xfrm>
            <a:off x="787675" y="35453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6" name="Google Shape;76;p12"/>
          <p:cNvSpPr txBox="1"/>
          <p:nvPr>
            <p:ph idx="7" type="subTitle"/>
          </p:nvPr>
        </p:nvSpPr>
        <p:spPr>
          <a:xfrm>
            <a:off x="804850" y="38009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bg>
      <p:bgPr>
        <a:solidFill>
          <a:schemeClr val="dk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3"/>
          <p:cNvPicPr preferRelativeResize="0"/>
          <p:nvPr/>
        </p:nvPicPr>
        <p:blipFill rotWithShape="1">
          <a:blip r:embed="rId2">
            <a:alphaModFix/>
          </a:blip>
          <a:srcRect b="4351" l="59" r="0" t="0"/>
          <a:stretch/>
        </p:blipFill>
        <p:spPr>
          <a:xfrm rot="-5400000">
            <a:off x="-1010937" y="934737"/>
            <a:ext cx="5162875" cy="329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/>
        </p:nvSpPr>
        <p:spPr>
          <a:xfrm>
            <a:off x="3661725" y="11052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1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3661725" y="21430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2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3661725" y="31808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3" name="Google Shape;83;p13"/>
          <p:cNvSpPr txBox="1"/>
          <p:nvPr>
            <p:ph idx="1" type="subTitle"/>
          </p:nvPr>
        </p:nvSpPr>
        <p:spPr>
          <a:xfrm>
            <a:off x="4282875" y="12593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4" name="Google Shape;84;p13"/>
          <p:cNvSpPr txBox="1"/>
          <p:nvPr>
            <p:ph idx="2" type="subTitle"/>
          </p:nvPr>
        </p:nvSpPr>
        <p:spPr>
          <a:xfrm>
            <a:off x="4310050" y="15149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3" type="subTitle"/>
          </p:nvPr>
        </p:nvSpPr>
        <p:spPr>
          <a:xfrm>
            <a:off x="4282725" y="22499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6" name="Google Shape;86;p13"/>
          <p:cNvSpPr txBox="1"/>
          <p:nvPr>
            <p:ph idx="4" type="subTitle"/>
          </p:nvPr>
        </p:nvSpPr>
        <p:spPr>
          <a:xfrm>
            <a:off x="4310050" y="25055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5" type="subTitle"/>
          </p:nvPr>
        </p:nvSpPr>
        <p:spPr>
          <a:xfrm>
            <a:off x="4282725" y="33167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8" name="Google Shape;88;p13"/>
          <p:cNvSpPr txBox="1"/>
          <p:nvPr>
            <p:ph idx="6" type="subTitle"/>
          </p:nvPr>
        </p:nvSpPr>
        <p:spPr>
          <a:xfrm>
            <a:off x="4310050" y="35723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89" name="Google Shape;8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3" name="Google Shape;93;p14"/>
          <p:cNvSpPr/>
          <p:nvPr>
            <p:ph idx="3" type="pic"/>
          </p:nvPr>
        </p:nvSpPr>
        <p:spPr>
          <a:xfrm>
            <a:off x="95317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4" name="Google Shape;94;p14"/>
          <p:cNvSpPr/>
          <p:nvPr>
            <p:ph idx="4" type="pic"/>
          </p:nvPr>
        </p:nvSpPr>
        <p:spPr>
          <a:xfrm>
            <a:off x="398822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5" name="Google Shape;95;p14"/>
          <p:cNvSpPr/>
          <p:nvPr>
            <p:ph idx="5" type="pic"/>
          </p:nvPr>
        </p:nvSpPr>
        <p:spPr>
          <a:xfrm>
            <a:off x="702327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6" name="Google Shape;96;p14"/>
          <p:cNvSpPr txBox="1"/>
          <p:nvPr>
            <p:ph idx="1" type="subTitle"/>
          </p:nvPr>
        </p:nvSpPr>
        <p:spPr>
          <a:xfrm>
            <a:off x="463425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7" name="Google Shape;97;p14"/>
          <p:cNvSpPr txBox="1"/>
          <p:nvPr>
            <p:ph idx="6" type="subTitle"/>
          </p:nvPr>
        </p:nvSpPr>
        <p:spPr>
          <a:xfrm>
            <a:off x="3498463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8" name="Google Shape;98;p14"/>
          <p:cNvSpPr txBox="1"/>
          <p:nvPr>
            <p:ph idx="7" type="subTitle"/>
          </p:nvPr>
        </p:nvSpPr>
        <p:spPr>
          <a:xfrm>
            <a:off x="6533500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9" name="Google Shape;99;p14"/>
          <p:cNvSpPr txBox="1"/>
          <p:nvPr>
            <p:ph idx="8" type="subTitle"/>
          </p:nvPr>
        </p:nvSpPr>
        <p:spPr>
          <a:xfrm>
            <a:off x="463425" y="356212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100" name="Google Shape;100;p14"/>
          <p:cNvSpPr txBox="1"/>
          <p:nvPr>
            <p:ph idx="9" type="subTitle"/>
          </p:nvPr>
        </p:nvSpPr>
        <p:spPr>
          <a:xfrm>
            <a:off x="3498475" y="356212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101" name="Google Shape;101;p14"/>
          <p:cNvSpPr txBox="1"/>
          <p:nvPr>
            <p:ph idx="13" type="subTitle"/>
          </p:nvPr>
        </p:nvSpPr>
        <p:spPr>
          <a:xfrm>
            <a:off x="6533525" y="36580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102" name="Google Shape;102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5" name="Google Shape;105;p15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6" name="Google Shape;106;p15"/>
          <p:cNvSpPr txBox="1"/>
          <p:nvPr>
            <p:ph idx="1" type="body"/>
          </p:nvPr>
        </p:nvSpPr>
        <p:spPr>
          <a:xfrm>
            <a:off x="272150" y="1415150"/>
            <a:ext cx="7334400" cy="3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07" name="Google Shape;10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421500" y="526350"/>
            <a:ext cx="8301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931A"/>
              </a:buClr>
              <a:buSzPts val="3600"/>
              <a:buFont typeface="Montserrat SemiBold"/>
              <a:buNone/>
              <a:defRPr sz="3600">
                <a:solidFill>
                  <a:srgbClr val="F7931A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9pPr>
          </a:lstStyle>
          <a:p/>
        </p:txBody>
      </p:sp>
      <p:pic>
        <p:nvPicPr>
          <p:cNvPr id="110" name="Google Shape;11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rgbClr val="4D4D4D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 txBox="1"/>
          <p:nvPr>
            <p:ph type="title"/>
          </p:nvPr>
        </p:nvSpPr>
        <p:spPr>
          <a:xfrm>
            <a:off x="265500" y="14287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931A"/>
              </a:buClr>
              <a:buSzPts val="4200"/>
              <a:buNone/>
              <a:defRPr sz="4200">
                <a:solidFill>
                  <a:srgbClr val="F7931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4" name="Google Shape;114;p17"/>
          <p:cNvSpPr txBox="1"/>
          <p:nvPr>
            <p:ph idx="1" type="subTitle"/>
          </p:nvPr>
        </p:nvSpPr>
        <p:spPr>
          <a:xfrm>
            <a:off x="265500" y="29986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2" type="body"/>
          </p:nvPr>
        </p:nvSpPr>
        <p:spPr>
          <a:xfrm>
            <a:off x="4805900" y="824150"/>
            <a:ext cx="4045200" cy="33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>
                <a:solidFill>
                  <a:srgbClr val="666666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9pPr>
          </a:lstStyle>
          <a:p/>
        </p:txBody>
      </p:sp>
      <p:pic>
        <p:nvPicPr>
          <p:cNvPr id="116" name="Google Shape;11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bg>
      <p:bgPr>
        <a:solidFill>
          <a:srgbClr val="4D4D4D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9" name="Google Shape;119;p18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377325" y="1320625"/>
            <a:ext cx="8520600" cy="35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21" name="Google Shape;12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1882625" y="2807725"/>
            <a:ext cx="5342100" cy="4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type="title"/>
          </p:nvPr>
        </p:nvSpPr>
        <p:spPr>
          <a:xfrm>
            <a:off x="1276925" y="2085200"/>
            <a:ext cx="6553500" cy="7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9pPr>
          </a:lstStyle>
          <a:p/>
        </p:txBody>
      </p:sp>
      <p:pic>
        <p:nvPicPr>
          <p:cNvPr id="125" name="Google Shape;125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">
  <p:cSld name="BLANK_1">
    <p:bg>
      <p:bgPr>
        <a:solidFill>
          <a:schemeClr val="dk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2">
            <a:alphaModFix/>
          </a:blip>
          <a:srcRect b="0" l="0" r="0" t="1253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2683800" y="4604188"/>
            <a:ext cx="40812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libreriadesatoshi.com &amp; b4os.dev</a:t>
            </a:r>
            <a:endParaRPr b="1" sz="20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9" name="Google Shape;129;p20"/>
          <p:cNvSpPr txBox="1"/>
          <p:nvPr>
            <p:ph idx="1" type="subTitle"/>
          </p:nvPr>
        </p:nvSpPr>
        <p:spPr>
          <a:xfrm>
            <a:off x="2781000" y="3467875"/>
            <a:ext cx="38868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type="title"/>
          </p:nvPr>
        </p:nvSpPr>
        <p:spPr>
          <a:xfrm>
            <a:off x="2027850" y="2843200"/>
            <a:ext cx="53931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9428" l="24682" r="38983" t="7501"/>
          <a:stretch/>
        </p:blipFill>
        <p:spPr>
          <a:xfrm>
            <a:off x="0" y="47825"/>
            <a:ext cx="3952650" cy="504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67729" l="61047" r="12583" t="26250"/>
          <a:stretch/>
        </p:blipFill>
        <p:spPr>
          <a:xfrm>
            <a:off x="3839300" y="4216588"/>
            <a:ext cx="3586673" cy="4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6275" y="3495036"/>
            <a:ext cx="1902124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 title="Librería de Satoshi original.png"/>
          <p:cNvPicPr preferRelativeResize="0"/>
          <p:nvPr/>
        </p:nvPicPr>
        <p:blipFill rotWithShape="1">
          <a:blip r:embed="rId4">
            <a:alphaModFix/>
          </a:blip>
          <a:srcRect b="40823" l="0" r="0" t="39431"/>
          <a:stretch/>
        </p:blipFill>
        <p:spPr>
          <a:xfrm>
            <a:off x="3871263" y="2480384"/>
            <a:ext cx="4951025" cy="977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1">
  <p:cSld name="TITLE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4" name="Google Shape;134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3">
  <p:cSld name="CUSTOM_1_3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77200" y="2029500"/>
            <a:ext cx="2769000" cy="1084500"/>
          </a:xfrm>
          <a:prstGeom prst="homePlate">
            <a:avLst>
              <a:gd fmla="val 50000" name="adj"/>
            </a:avLst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COURSE</a:t>
            </a:r>
            <a:br>
              <a:rPr lang="en" sz="24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OVERVIEW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690925" y="1241200"/>
            <a:ext cx="4359000" cy="27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1_2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 rotWithShape="1">
          <a:blip r:embed="rId2">
            <a:alphaModFix/>
          </a:blip>
          <a:srcRect b="0" l="39495" r="7745" t="0"/>
          <a:stretch/>
        </p:blipFill>
        <p:spPr>
          <a:xfrm rot="10800000">
            <a:off x="7139176" y="348212"/>
            <a:ext cx="2004824" cy="4447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/>
          <p:nvPr>
            <p:ph type="title"/>
          </p:nvPr>
        </p:nvSpPr>
        <p:spPr>
          <a:xfrm>
            <a:off x="1270975" y="1717800"/>
            <a:ext cx="55803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1310700" y="2306675"/>
            <a:ext cx="5570400" cy="5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9" name="Google Shape;2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 flipH="1">
            <a:off x="4008900" y="1122975"/>
            <a:ext cx="5135100" cy="4020600"/>
          </a:xfrm>
          <a:prstGeom prst="rtTriangle">
            <a:avLst/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32;p6"/>
          <p:cNvSpPr/>
          <p:nvPr/>
        </p:nvSpPr>
        <p:spPr>
          <a:xfrm flipH="1">
            <a:off x="6012300" y="-586975"/>
            <a:ext cx="3131700" cy="2691000"/>
          </a:xfrm>
          <a:prstGeom prst="rtTriangle">
            <a:avLst/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/>
          <p:nvPr/>
        </p:nvSpPr>
        <p:spPr>
          <a:xfrm flipH="1">
            <a:off x="3156000" y="1251125"/>
            <a:ext cx="5988000" cy="12651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803025" y="1280900"/>
            <a:ext cx="52032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3812950" y="1995825"/>
            <a:ext cx="5331000" cy="5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800"/>
              <a:buNone/>
              <a:defRPr>
                <a:solidFill>
                  <a:srgbClr val="4D4D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9pPr>
          </a:lstStyle>
          <a:p/>
        </p:txBody>
      </p:sp>
      <p:sp>
        <p:nvSpPr>
          <p:cNvPr id="36" name="Google Shape;36;p6"/>
          <p:cNvSpPr/>
          <p:nvPr>
            <p:ph idx="2" type="pic"/>
          </p:nvPr>
        </p:nvSpPr>
        <p:spPr>
          <a:xfrm rot="2700000">
            <a:off x="228356" y="1276855"/>
            <a:ext cx="3150585" cy="2904088"/>
          </a:xfrm>
          <a:prstGeom prst="rect">
            <a:avLst/>
          </a:prstGeom>
          <a:noFill/>
          <a:ln>
            <a:noFill/>
          </a:ln>
        </p:spPr>
      </p:sp>
      <p:pic>
        <p:nvPicPr>
          <p:cNvPr id="37" name="Google Shape;37;p6" title="BB4OS-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4614" y="4707989"/>
            <a:ext cx="967226" cy="3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">
  <p:cSld name="CUSTOM_1_1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>
            <p:ph idx="2" type="pic"/>
          </p:nvPr>
        </p:nvSpPr>
        <p:spPr>
          <a:xfrm>
            <a:off x="79012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0" name="Google Shape;40;p7"/>
          <p:cNvSpPr/>
          <p:nvPr>
            <p:ph idx="3" type="pic"/>
          </p:nvPr>
        </p:nvSpPr>
        <p:spPr>
          <a:xfrm>
            <a:off x="280887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1" name="Google Shape;41;p7"/>
          <p:cNvSpPr/>
          <p:nvPr>
            <p:ph idx="4" type="pic"/>
          </p:nvPr>
        </p:nvSpPr>
        <p:spPr>
          <a:xfrm>
            <a:off x="482762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" name="Google Shape;42;p7"/>
          <p:cNvSpPr/>
          <p:nvPr>
            <p:ph idx="5" type="pic"/>
          </p:nvPr>
        </p:nvSpPr>
        <p:spPr>
          <a:xfrm>
            <a:off x="6887300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43" name="Google Shape;43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5" y="0"/>
            <a:ext cx="9141644" cy="514349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7" name="Google Shape;47;p8"/>
          <p:cNvSpPr/>
          <p:nvPr/>
        </p:nvSpPr>
        <p:spPr>
          <a:xfrm>
            <a:off x="0" y="0"/>
            <a:ext cx="9141600" cy="5143500"/>
          </a:xfrm>
          <a:prstGeom prst="rect">
            <a:avLst/>
          </a:prstGeom>
          <a:solidFill>
            <a:srgbClr val="000000">
              <a:alpha val="61570"/>
            </a:srgbClr>
          </a:solidFill>
          <a:ln>
            <a:noFill/>
          </a:ln>
        </p:spPr>
        <p:txBody>
          <a:bodyPr anchorCtr="0" anchor="ctr" bIns="91375" lIns="182825" spcFirstLastPara="1" rIns="1828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3131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8" name="Google Shape;4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1" sz="29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0" name="Google Shape;50;p8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solidFill>
          <a:schemeClr val="dk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16937" l="0" r="0" t="4322"/>
          <a:stretch/>
        </p:blipFill>
        <p:spPr>
          <a:xfrm>
            <a:off x="25" y="-75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9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1" sz="29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5" name="Google Shape;55;p9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56" name="Google Shape;5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1351525" y="3626850"/>
            <a:ext cx="67575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900">
                <a:solidFill>
                  <a:srgbClr val="FF99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9pPr>
          </a:lstStyle>
          <a:p/>
        </p:txBody>
      </p:sp>
      <p:pic>
        <p:nvPicPr>
          <p:cNvPr id="59" name="Google Shape;5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  <a:defRPr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57383" y="45688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buNone/>
              <a:defRPr>
                <a:solidFill>
                  <a:schemeClr val="lt1"/>
                </a:solidFill>
              </a:defRPr>
            </a:lvl1pPr>
            <a:lvl2pPr lvl="1" algn="l">
              <a:buNone/>
              <a:defRPr>
                <a:solidFill>
                  <a:schemeClr val="lt1"/>
                </a:solidFill>
              </a:defRPr>
            </a:lvl2pPr>
            <a:lvl3pPr lvl="2" algn="l">
              <a:buNone/>
              <a:defRPr>
                <a:solidFill>
                  <a:schemeClr val="lt1"/>
                </a:solidFill>
              </a:defRPr>
            </a:lvl3pPr>
            <a:lvl4pPr lvl="3" algn="l">
              <a:buNone/>
              <a:defRPr>
                <a:solidFill>
                  <a:schemeClr val="lt1"/>
                </a:solidFill>
              </a:defRPr>
            </a:lvl4pPr>
            <a:lvl5pPr lvl="4" algn="l">
              <a:buNone/>
              <a:defRPr>
                <a:solidFill>
                  <a:schemeClr val="lt1"/>
                </a:solidFill>
              </a:defRPr>
            </a:lvl5pPr>
            <a:lvl6pPr lvl="5" algn="l">
              <a:buNone/>
              <a:defRPr>
                <a:solidFill>
                  <a:schemeClr val="lt1"/>
                </a:solidFill>
              </a:defRPr>
            </a:lvl6pPr>
            <a:lvl7pPr lvl="6" algn="l">
              <a:buNone/>
              <a:defRPr>
                <a:solidFill>
                  <a:schemeClr val="lt1"/>
                </a:solidFill>
              </a:defRPr>
            </a:lvl7pPr>
            <a:lvl8pPr lvl="7" algn="l">
              <a:buNone/>
              <a:defRPr>
                <a:solidFill>
                  <a:schemeClr val="lt1"/>
                </a:solidFill>
              </a:defRPr>
            </a:lvl8pPr>
            <a:lvl9pPr lvl="8" algn="l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forte11cuba.github.io/allaboutcashu/wallets.html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mint.cubabitcoin.org" TargetMode="External"/><Relationship Id="rId4" Type="http://schemas.openxmlformats.org/officeDocument/2006/relationships/hyperlink" Target="https://mint.minibits.cash/Bitcoin" TargetMode="External"/><Relationship Id="rId5" Type="http://schemas.openxmlformats.org/officeDocument/2006/relationships/hyperlink" Target="https://stablenut.cashu.network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bitcoinmints.com/?tab=mints&amp;showCashu=true" TargetMode="External"/><Relationship Id="rId4" Type="http://schemas.openxmlformats.org/officeDocument/2006/relationships/hyperlink" Target="https://cashumints.space/" TargetMode="External"/><Relationship Id="rId5" Type="http://schemas.openxmlformats.org/officeDocument/2006/relationships/hyperlink" Target="https://audit.8333.space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Relationship Id="rId4" Type="http://schemas.openxmlformats.org/officeDocument/2006/relationships/image" Target="../media/image10.jpg"/><Relationship Id="rId5" Type="http://schemas.openxmlformats.org/officeDocument/2006/relationships/image" Target="../media/image12.png"/><Relationship Id="rId6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Relationship Id="rId4" Type="http://schemas.openxmlformats.org/officeDocument/2006/relationships/image" Target="../media/image10.jpg"/><Relationship Id="rId5" Type="http://schemas.openxmlformats.org/officeDocument/2006/relationships/image" Target="../media/image12.png"/><Relationship Id="rId6" Type="http://schemas.openxmlformats.org/officeDocument/2006/relationships/image" Target="../media/image18.png"/><Relationship Id="rId7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4" Type="http://schemas.openxmlformats.org/officeDocument/2006/relationships/image" Target="../media/image10.jpg"/><Relationship Id="rId5" Type="http://schemas.openxmlformats.org/officeDocument/2006/relationships/image" Target="../media/image12.png"/><Relationship Id="rId6" Type="http://schemas.openxmlformats.org/officeDocument/2006/relationships/image" Target="../media/image18.png"/><Relationship Id="rId7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github.com/cashubtc/nuts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Librería de Satoshi</a:t>
            </a:r>
            <a:r>
              <a:rPr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impulsa el aprendizaje técnico y la adopción de Bitcoin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type="title"/>
          </p:nvPr>
        </p:nvSpPr>
        <p:spPr>
          <a:xfrm>
            <a:off x="264000" y="313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¿Qué criterios importan al elegir un wallet o mint en el ecosistema Cashu?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39" name="Google Shape;239;p31"/>
          <p:cNvSpPr txBox="1"/>
          <p:nvPr/>
        </p:nvSpPr>
        <p:spPr>
          <a:xfrm>
            <a:off x="559500" y="1848325"/>
            <a:ext cx="5835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  <p:sp>
        <p:nvSpPr>
          <p:cNvPr id="240" name="Google Shape;240;p31"/>
          <p:cNvSpPr txBox="1"/>
          <p:nvPr/>
        </p:nvSpPr>
        <p:spPr>
          <a:xfrm>
            <a:off x="6197425" y="1900675"/>
            <a:ext cx="25233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0">
                <a:solidFill>
                  <a:srgbClr val="FFA500"/>
                </a:solidFill>
              </a:rPr>
              <a:t>🤔</a:t>
            </a:r>
            <a:endParaRPr sz="10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/>
          <p:nvPr>
            <p:ph type="title"/>
          </p:nvPr>
        </p:nvSpPr>
        <p:spPr>
          <a:xfrm>
            <a:off x="264000" y="313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¿Qué criterios importan al elegir un wallet o mint en el ecosistema Cashu?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46" name="Google Shape;246;p32"/>
          <p:cNvSpPr txBox="1"/>
          <p:nvPr/>
        </p:nvSpPr>
        <p:spPr>
          <a:xfrm>
            <a:off x="559500" y="1848325"/>
            <a:ext cx="6647700" cy="3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Seguridad: Código abierto, auditorías, historial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UX/UI: Facilidad de uso, diseño, funciones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Performance: Velocidad, disponibilidad, escalabilidad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Interoperabilidad: Estándares, compatibilidad, portabilidad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  <p:sp>
        <p:nvSpPr>
          <p:cNvPr id="247" name="Google Shape;247;p32"/>
          <p:cNvSpPr txBox="1"/>
          <p:nvPr/>
        </p:nvSpPr>
        <p:spPr>
          <a:xfrm>
            <a:off x="7153275" y="1709850"/>
            <a:ext cx="18738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0">
                <a:solidFill>
                  <a:srgbClr val="FFA500"/>
                </a:solidFill>
              </a:rPr>
              <a:t>🤔</a:t>
            </a:r>
            <a:endParaRPr sz="10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3"/>
          <p:cNvSpPr txBox="1"/>
          <p:nvPr>
            <p:ph type="title"/>
          </p:nvPr>
        </p:nvSpPr>
        <p:spPr>
          <a:xfrm>
            <a:off x="343650" y="322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Billeteras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53" name="Google Shape;253;p33"/>
          <p:cNvSpPr txBox="1"/>
          <p:nvPr/>
        </p:nvSpPr>
        <p:spPr>
          <a:xfrm>
            <a:off x="559500" y="1848325"/>
            <a:ext cx="6647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hlinkClick r:id="rId3"/>
              </a:rPr>
              <a:t>https://forte11cuba.github.io/allaboutcashu/wallets.html</a:t>
            </a:r>
            <a:r>
              <a:rPr b="1" lang="en" sz="1800">
                <a:solidFill>
                  <a:srgbClr val="FFA500"/>
                </a:solidFill>
              </a:rPr>
              <a:t> </a:t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/>
        </p:nvSpPr>
        <p:spPr>
          <a:xfrm>
            <a:off x="6306925" y="1463550"/>
            <a:ext cx="33417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Test Mints: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Auto-hospedados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Control total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Mayor responsabilidad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Ideal para organizaciones</a:t>
            </a:r>
            <a:endParaRPr b="1" sz="1500">
              <a:solidFill>
                <a:srgbClr val="FFA500"/>
              </a:solidFill>
            </a:endParaRPr>
          </a:p>
        </p:txBody>
      </p:sp>
      <p:sp>
        <p:nvSpPr>
          <p:cNvPr id="259" name="Google Shape;259;p34"/>
          <p:cNvSpPr txBox="1"/>
          <p:nvPr>
            <p:ph type="title"/>
          </p:nvPr>
        </p:nvSpPr>
        <p:spPr>
          <a:xfrm>
            <a:off x="343650" y="322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Tipos de mint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60" name="Google Shape;260;p34"/>
          <p:cNvSpPr txBox="1"/>
          <p:nvPr/>
        </p:nvSpPr>
        <p:spPr>
          <a:xfrm>
            <a:off x="109450" y="1463550"/>
            <a:ext cx="33417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Test Mints: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Para desarrollo y pruebas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Sin valor real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Alta disponibilidad</a:t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Ejemplo: testnut.cashu.space</a:t>
            </a:r>
            <a:endParaRPr b="1" sz="1500">
              <a:solidFill>
                <a:srgbClr val="FFA500"/>
              </a:solidFill>
            </a:endParaRPr>
          </a:p>
        </p:txBody>
      </p:sp>
      <p:sp>
        <p:nvSpPr>
          <p:cNvPr id="261" name="Google Shape;261;p34"/>
          <p:cNvSpPr txBox="1"/>
          <p:nvPr/>
        </p:nvSpPr>
        <p:spPr>
          <a:xfrm>
            <a:off x="3189425" y="1463550"/>
            <a:ext cx="44313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Mints Públicos: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Operados por la comunidad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Valor real (Bitcoin, USD, EUR)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Diferentes políticas de fees</a:t>
            </a:r>
            <a:endParaRPr b="1" sz="1500">
              <a:solidFill>
                <a:srgbClr val="FFA500"/>
              </a:solidFill>
            </a:endParaRPr>
          </a:p>
          <a:p>
            <a:pPr indent="-3238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500"/>
              <a:buChar char="●"/>
            </a:pPr>
            <a:r>
              <a:rPr b="1" lang="en" sz="1500">
                <a:solidFill>
                  <a:srgbClr val="FFA500"/>
                </a:solidFill>
              </a:rPr>
              <a:t>Variabilidad en confianza</a:t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Ejemplo: </a:t>
            </a:r>
            <a:r>
              <a:rPr b="1" lang="en" sz="1500" u="sng">
                <a:solidFill>
                  <a:schemeClr val="hlink"/>
                </a:solidFill>
                <a:hlinkClick r:id="rId3"/>
              </a:rPr>
              <a:t>mint.cubabitcoin.org</a:t>
            </a:r>
            <a:r>
              <a:rPr b="1" lang="en" sz="1500">
                <a:solidFill>
                  <a:srgbClr val="FFA500"/>
                </a:solidFill>
              </a:rPr>
              <a:t>, </a:t>
            </a:r>
            <a:r>
              <a:rPr b="1" lang="en" sz="1500" u="sng">
                <a:solidFill>
                  <a:schemeClr val="hlink"/>
                </a:solidFill>
                <a:hlinkClick r:id="rId4"/>
              </a:rPr>
              <a:t>mint.minibits.cash/Bitcoin</a:t>
            </a:r>
            <a:r>
              <a:rPr b="1" lang="en" sz="1500">
                <a:solidFill>
                  <a:srgbClr val="FFA500"/>
                </a:solidFill>
              </a:rPr>
              <a:t>, </a:t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 u="sng">
                <a:solidFill>
                  <a:schemeClr val="hlink"/>
                </a:solidFill>
                <a:hlinkClick r:id="rId5"/>
              </a:rPr>
              <a:t>stablenut.cashu.network</a:t>
            </a:r>
            <a:r>
              <a:rPr b="1" lang="en" sz="1500">
                <a:solidFill>
                  <a:srgbClr val="FFA500"/>
                </a:solidFill>
              </a:rPr>
              <a:t>   </a:t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5"/>
          <p:cNvSpPr txBox="1"/>
          <p:nvPr>
            <p:ph type="title"/>
          </p:nvPr>
        </p:nvSpPr>
        <p:spPr>
          <a:xfrm>
            <a:off x="343650" y="322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Criterios de Evaluación de Mints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5"/>
          <p:cNvSpPr txBox="1"/>
          <p:nvPr/>
        </p:nvSpPr>
        <p:spPr>
          <a:xfrm>
            <a:off x="374000" y="1232425"/>
            <a:ext cx="8521200" cy="3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Uptime: 			¿Histórico de disponibilidad?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Fee Model: 			¿Costos transparentes?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Keyset Diversity: 	¿Rotación regular de claves?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Reputación: 		¿Operador conocido en la comunidad?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Bitcoin Mints: 	</a:t>
            </a:r>
            <a:r>
              <a:rPr b="1" lang="en" sz="1800" u="sng">
                <a:solidFill>
                  <a:schemeClr val="hlink"/>
                </a:solidFill>
                <a:hlinkClick r:id="rId3"/>
              </a:rPr>
              <a:t>https://bitcoinmints.com/?tab=mints&amp;showCashu=true</a:t>
            </a:r>
            <a:r>
              <a:rPr b="1" lang="en" sz="1800">
                <a:solidFill>
                  <a:srgbClr val="FFA500"/>
                </a:solidFill>
              </a:rPr>
              <a:t> 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Cashu Mints:  	</a:t>
            </a:r>
            <a:r>
              <a:rPr b="1" lang="en" sz="1800" u="sng">
                <a:solidFill>
                  <a:schemeClr val="hlink"/>
                </a:solidFill>
                <a:hlinkClick r:id="rId4"/>
              </a:rPr>
              <a:t>https://cashumints.space/</a:t>
            </a:r>
            <a:r>
              <a:rPr b="1" lang="en" sz="1800">
                <a:solidFill>
                  <a:srgbClr val="FFA500"/>
                </a:solidFill>
              </a:rPr>
              <a:t> 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Audit 8333:		</a:t>
            </a:r>
            <a:r>
              <a:rPr b="1" lang="en" sz="1800" u="sng">
                <a:solidFill>
                  <a:schemeClr val="hlink"/>
                </a:solidFill>
                <a:hlinkClick r:id="rId5"/>
              </a:rPr>
              <a:t>https://audit.8333.space/</a:t>
            </a:r>
            <a:r>
              <a:rPr b="1" lang="en" sz="1800">
                <a:solidFill>
                  <a:srgbClr val="FFA500"/>
                </a:solidFill>
              </a:rPr>
              <a:t> 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"/>
          <p:cNvSpPr txBox="1"/>
          <p:nvPr>
            <p:ph type="title"/>
          </p:nvPr>
        </p:nvSpPr>
        <p:spPr>
          <a:xfrm>
            <a:off x="343650" y="322675"/>
            <a:ext cx="84567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Cashu VS Alternativas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3" name="Google Shape;273;p36"/>
          <p:cNvGraphicFramePr/>
          <p:nvPr/>
        </p:nvGraphicFramePr>
        <p:xfrm>
          <a:off x="343650" y="1035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{9C1B5049-A8AF-4417-8937-74EC631C2559}</a:tableStyleId>
              </a:tblPr>
              <a:tblGrid>
                <a:gridCol w="1137925"/>
                <a:gridCol w="1732475"/>
                <a:gridCol w="2245875"/>
                <a:gridCol w="1705425"/>
                <a:gridCol w="1705425"/>
              </a:tblGrid>
              <a:tr h="954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Protocolo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Privacidad		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Escalabilidad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Descentralización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Caso de Uso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20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Cashu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Completa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Instantáneo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⚠️ Semi (mints)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Pagos privados y offline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20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Lightning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⚠️ Limitada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Instantáneo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Completa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Micro pagos instantáneos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20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Fedimint	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Completa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Instantáneo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⚠️ Federado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Comunidades cerradas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20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Liquid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⚠️ Confidencial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✅ Rápido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⚠️ Federado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4"/>
                          </a:solidFill>
                        </a:rPr>
                        <a:t>Financiero</a:t>
                      </a:r>
                      <a:endParaRPr b="1">
                        <a:solidFill>
                          <a:schemeClr val="accent4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7"/>
          <p:cNvSpPr txBox="1"/>
          <p:nvPr>
            <p:ph type="title"/>
          </p:nvPr>
        </p:nvSpPr>
        <p:spPr>
          <a:xfrm>
            <a:off x="255000" y="2259150"/>
            <a:ext cx="68982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¿En qué escenario usarías la función "Later" offline y cuáles son sus limitaciones?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7153275" y="1709850"/>
            <a:ext cx="18738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0">
                <a:solidFill>
                  <a:srgbClr val="FFA500"/>
                </a:solidFill>
              </a:rPr>
              <a:t>🤔</a:t>
            </a:r>
            <a:endParaRPr sz="10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/>
          <p:nvPr>
            <p:ph type="title"/>
          </p:nvPr>
        </p:nvSpPr>
        <p:spPr>
          <a:xfrm>
            <a:off x="5343338" y="2351213"/>
            <a:ext cx="26016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Various Nutcases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38" title="nutcases-cashu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100" y="765512"/>
            <a:ext cx="3612475" cy="36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9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Preguntas y Dudas</a:t>
            </a:r>
            <a:endParaRPr/>
          </a:p>
        </p:txBody>
      </p:sp>
      <p:sp>
        <p:nvSpPr>
          <p:cNvPr id="291" name="Google Shape;291;p39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0"/>
          <p:cNvSpPr txBox="1"/>
          <p:nvPr>
            <p:ph type="title"/>
          </p:nvPr>
        </p:nvSpPr>
        <p:spPr>
          <a:xfrm>
            <a:off x="2027850" y="2843200"/>
            <a:ext cx="66927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Clase 3: Ecosistema y Herramientas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0"/>
          <p:cNvSpPr txBox="1"/>
          <p:nvPr>
            <p:ph idx="1" type="subTitle"/>
          </p:nvPr>
        </p:nvSpPr>
        <p:spPr>
          <a:xfrm>
            <a:off x="2781000" y="3467875"/>
            <a:ext cx="38868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@Forte11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2690925" y="1241200"/>
            <a:ext cx="6101700" cy="27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Clase 3: Ecosistema y Herramientas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Wallets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Mints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Integraciones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Casos de uso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/>
          <p:nvPr/>
        </p:nvSpPr>
        <p:spPr>
          <a:xfrm flipH="1">
            <a:off x="1208050" y="797100"/>
            <a:ext cx="4217400" cy="8928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A86E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              </a:t>
            </a:r>
            <a:r>
              <a:rPr b="1" lang="en" sz="1800">
                <a:solidFill>
                  <a:schemeClr val="lt1"/>
                </a:solidFill>
              </a:rPr>
              <a:t>             Paso 1: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                        Envío de sats al Mint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1" name="Google Shape;151;p24"/>
          <p:cNvSpPr/>
          <p:nvPr/>
        </p:nvSpPr>
        <p:spPr>
          <a:xfrm flipH="1" rot="10800000">
            <a:off x="1329100" y="3391900"/>
            <a:ext cx="4212900" cy="9597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4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2398063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3" name="Google Shape;153;p24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3626813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4" name="Google Shape;154;p24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3012438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/>
          <p:nvPr/>
        </p:nvSpPr>
        <p:spPr>
          <a:xfrm>
            <a:off x="2062725" y="3239625"/>
            <a:ext cx="3000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           </a:t>
            </a:r>
            <a:r>
              <a:rPr b="1" lang="en" sz="1800">
                <a:solidFill>
                  <a:schemeClr val="lt1"/>
                </a:solidFill>
              </a:rPr>
              <a:t>Paso 2: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   Emisión de cashu y entrega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	     al usuario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56" name="Google Shape;156;p24" title="9c199ac3-c260-4dfd-8e5b-68a57d3cfe9b.jpg"/>
          <p:cNvPicPr preferRelativeResize="0"/>
          <p:nvPr/>
        </p:nvPicPr>
        <p:blipFill rotWithShape="1">
          <a:blip r:embed="rId4">
            <a:alphaModFix/>
          </a:blip>
          <a:srcRect b="22256" l="3939" r="27553" t="8601"/>
          <a:stretch/>
        </p:blipFill>
        <p:spPr>
          <a:xfrm>
            <a:off x="526675" y="1785499"/>
            <a:ext cx="1871400" cy="151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57" name="Google Shape;157;p24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1550" y="4451575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4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32550" y="4451575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4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8075" y="4447200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 title="ChatGPT Image 12 ago 2025, 12_51_59 a.m..png"/>
          <p:cNvPicPr preferRelativeResize="0"/>
          <p:nvPr/>
        </p:nvPicPr>
        <p:blipFill rotWithShape="1">
          <a:blip r:embed="rId6">
            <a:alphaModFix/>
          </a:blip>
          <a:srcRect b="9313" l="14855" r="15627" t="4531"/>
          <a:stretch/>
        </p:blipFill>
        <p:spPr>
          <a:xfrm>
            <a:off x="4694325" y="1737700"/>
            <a:ext cx="1296166" cy="160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4"/>
          <p:cNvSpPr txBox="1"/>
          <p:nvPr>
            <p:ph idx="4294967295" type="title"/>
          </p:nvPr>
        </p:nvSpPr>
        <p:spPr>
          <a:xfrm>
            <a:off x="5990500" y="3968800"/>
            <a:ext cx="300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Creación de Cashu por Alice</a:t>
            </a:r>
            <a:endParaRPr sz="24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/>
          <p:nvPr/>
        </p:nvSpPr>
        <p:spPr>
          <a:xfrm flipH="1">
            <a:off x="1208050" y="797100"/>
            <a:ext cx="4217400" cy="8928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A86E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                </a:t>
            </a:r>
            <a:r>
              <a:rPr b="1" lang="en" sz="1800">
                <a:solidFill>
                  <a:schemeClr val="lt1"/>
                </a:solidFill>
              </a:rPr>
              <a:t>           Paso 1: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                        Envío de sats al Mint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25"/>
          <p:cNvSpPr/>
          <p:nvPr/>
        </p:nvSpPr>
        <p:spPr>
          <a:xfrm flipH="1" rot="10800000">
            <a:off x="1329100" y="3391900"/>
            <a:ext cx="4212900" cy="9597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5204850" y="797100"/>
            <a:ext cx="3371400" cy="8871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5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2398063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0" name="Google Shape;170;p25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3626813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1" name="Google Shape;171;p25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3012438" y="171350"/>
            <a:ext cx="468000" cy="45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/>
        </p:nvSpPr>
        <p:spPr>
          <a:xfrm>
            <a:off x="2062725" y="3239625"/>
            <a:ext cx="3000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         </a:t>
            </a:r>
            <a:r>
              <a:rPr b="1" lang="en" sz="1800">
                <a:solidFill>
                  <a:schemeClr val="lt1"/>
                </a:solidFill>
              </a:rPr>
              <a:t>  Paso 2: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   Emisión de cashu y entrega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	     al usuario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5445600" y="1001613"/>
            <a:ext cx="3000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                 </a:t>
            </a:r>
            <a:r>
              <a:rPr b="1" lang="en" sz="1800">
                <a:solidFill>
                  <a:schemeClr val="lt1"/>
                </a:solidFill>
              </a:rPr>
              <a:t> Paso 3: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   Transferencia de Cashu a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		otra persona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74" name="Google Shape;174;p25" title="9c199ac3-c260-4dfd-8e5b-68a57d3cfe9b.jpg"/>
          <p:cNvPicPr preferRelativeResize="0"/>
          <p:nvPr/>
        </p:nvPicPr>
        <p:blipFill rotWithShape="1">
          <a:blip r:embed="rId4">
            <a:alphaModFix/>
          </a:blip>
          <a:srcRect b="22256" l="3939" r="27553" t="8601"/>
          <a:stretch/>
        </p:blipFill>
        <p:spPr>
          <a:xfrm>
            <a:off x="526675" y="1785499"/>
            <a:ext cx="1871400" cy="151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75" name="Google Shape;175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1550" y="4451575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32550" y="4451575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8075" y="4447200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 title="ChatGPT Image 12 ago 2025, 12_51_59 a.m..png"/>
          <p:cNvPicPr preferRelativeResize="0"/>
          <p:nvPr/>
        </p:nvPicPr>
        <p:blipFill rotWithShape="1">
          <a:blip r:embed="rId6">
            <a:alphaModFix/>
          </a:blip>
          <a:srcRect b="9313" l="14855" r="15627" t="4531"/>
          <a:stretch/>
        </p:blipFill>
        <p:spPr>
          <a:xfrm>
            <a:off x="4694325" y="1737700"/>
            <a:ext cx="1296166" cy="16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5" title="ChatGPT Image 28 abr 2025, 10_34_45 p.m..png"/>
          <p:cNvPicPr preferRelativeResize="0"/>
          <p:nvPr/>
        </p:nvPicPr>
        <p:blipFill rotWithShape="1">
          <a:blip r:embed="rId7">
            <a:alphaModFix/>
          </a:blip>
          <a:srcRect b="12815" l="0" r="0" t="10579"/>
          <a:stretch/>
        </p:blipFill>
        <p:spPr>
          <a:xfrm>
            <a:off x="7657652" y="1785510"/>
            <a:ext cx="1527524" cy="175534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 txBox="1"/>
          <p:nvPr>
            <p:ph idx="4294967295" type="title"/>
          </p:nvPr>
        </p:nvSpPr>
        <p:spPr>
          <a:xfrm>
            <a:off x="5990500" y="4351600"/>
            <a:ext cx="300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Envío de Cashu a Bob</a:t>
            </a:r>
            <a:endParaRPr sz="2400">
              <a:solidFill>
                <a:schemeClr val="accent4"/>
              </a:solidFill>
            </a:endParaRPr>
          </a:p>
        </p:txBody>
      </p:sp>
      <p:pic>
        <p:nvPicPr>
          <p:cNvPr id="181" name="Google Shape;181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2788" y="164950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3788" y="164950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5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9313" y="160575"/>
            <a:ext cx="468000" cy="5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6"/>
          <p:cNvSpPr/>
          <p:nvPr/>
        </p:nvSpPr>
        <p:spPr>
          <a:xfrm flipH="1">
            <a:off x="844250" y="820799"/>
            <a:ext cx="3961500" cy="7536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A86E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               </a:t>
            </a:r>
            <a:r>
              <a:rPr b="1" lang="en" sz="1800">
                <a:solidFill>
                  <a:schemeClr val="lt1"/>
                </a:solidFill>
              </a:rPr>
              <a:t>            Paso 1:</a:t>
            </a:r>
            <a:endParaRPr b="1" sz="18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     Envío de Cashu al Mint original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9" name="Google Shape;189;p26"/>
          <p:cNvSpPr/>
          <p:nvPr/>
        </p:nvSpPr>
        <p:spPr>
          <a:xfrm flipH="1" rot="10800000">
            <a:off x="1329100" y="3391900"/>
            <a:ext cx="6977400" cy="9597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26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4191375" y="445660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1" name="Google Shape;191;p26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5420125" y="4456600"/>
            <a:ext cx="468000" cy="458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2" name="Google Shape;192;p26" title="genial, hazme en ese mismo estilo para usarlo en un diagrama, un banco clásico, estilo romano, debe decir ¨¨Cuba Bitcoin_ en la fachada_en caricatura (1).jpg"/>
          <p:cNvPicPr preferRelativeResize="0"/>
          <p:nvPr/>
        </p:nvPicPr>
        <p:blipFill rotWithShape="1">
          <a:blip r:embed="rId3">
            <a:alphaModFix/>
          </a:blip>
          <a:srcRect b="44648" l="45227" r="47381" t="42546"/>
          <a:stretch/>
        </p:blipFill>
        <p:spPr>
          <a:xfrm>
            <a:off x="4805750" y="4456600"/>
            <a:ext cx="468000" cy="45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3" name="Google Shape;193;p26"/>
          <p:cNvSpPr txBox="1"/>
          <p:nvPr/>
        </p:nvSpPr>
        <p:spPr>
          <a:xfrm>
            <a:off x="2646614" y="3286900"/>
            <a:ext cx="5391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            Paso 2: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El mint quema tus tokens y envía los sats vía Lightning Network al nuevo Mint</a:t>
            </a:r>
            <a:endParaRPr b="1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94" name="Google Shape;194;p26" title="9c199ac3-c260-4dfd-8e5b-68a57d3cfe9b.jpg"/>
          <p:cNvPicPr preferRelativeResize="0"/>
          <p:nvPr/>
        </p:nvPicPr>
        <p:blipFill rotWithShape="1">
          <a:blip r:embed="rId4">
            <a:alphaModFix/>
          </a:blip>
          <a:srcRect b="22256" l="3939" r="27553" t="8601"/>
          <a:stretch/>
        </p:blipFill>
        <p:spPr>
          <a:xfrm>
            <a:off x="526675" y="1785499"/>
            <a:ext cx="1871400" cy="151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95" name="Google Shape;195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0588" y="101463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41588" y="101463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7113" y="97088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6" title="ChatGPT Image 12 ago 2025, 12_51_59 a.m..png"/>
          <p:cNvPicPr preferRelativeResize="0"/>
          <p:nvPr/>
        </p:nvPicPr>
        <p:blipFill rotWithShape="1">
          <a:blip r:embed="rId6">
            <a:alphaModFix/>
          </a:blip>
          <a:srcRect b="9313" l="14855" r="15627" t="4531"/>
          <a:stretch/>
        </p:blipFill>
        <p:spPr>
          <a:xfrm>
            <a:off x="4258663" y="1737700"/>
            <a:ext cx="1296166" cy="16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 title="Captura_desde_2025-08-12_03-00-04-removebg-preview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45380" y="1806875"/>
            <a:ext cx="2427769" cy="14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/>
          <p:nvPr/>
        </p:nvSpPr>
        <p:spPr>
          <a:xfrm flipH="1">
            <a:off x="4434200" y="797100"/>
            <a:ext cx="4646700" cy="8928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4A86E8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                           </a:t>
            </a:r>
            <a:r>
              <a:rPr b="1" lang="en" sz="1800">
                <a:solidFill>
                  <a:schemeClr val="lt1"/>
                </a:solidFill>
              </a:rPr>
              <a:t>Paso 3: </a:t>
            </a:r>
            <a:endParaRPr b="1" sz="18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 El nuevo mint crea nuevos Cashu y te los         entrega</a:t>
            </a:r>
            <a:endParaRPr b="1" sz="1800">
              <a:solidFill>
                <a:schemeClr val="lt1"/>
              </a:solidFill>
            </a:endParaRPr>
          </a:p>
        </p:txBody>
      </p:sp>
      <p:pic>
        <p:nvPicPr>
          <p:cNvPr id="201" name="Google Shape;201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8463" y="103663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9463" y="103663"/>
            <a:ext cx="468000" cy="5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6" title="Captura_desde_2025-08-12_02-55-07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4988" y="99288"/>
            <a:ext cx="468000" cy="5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/>
          <p:nvPr>
            <p:ph type="title"/>
          </p:nvPr>
        </p:nvSpPr>
        <p:spPr>
          <a:xfrm>
            <a:off x="264000" y="313675"/>
            <a:ext cx="8520600" cy="12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¿Qué son los NUTs?	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228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Notation, Usage, Terminology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374000" y="1599250"/>
            <a:ext cx="6310800" cy="33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hlinkClick r:id="rId3"/>
              </a:rPr>
              <a:t>https://github.com/cashubtc/nuts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Especificaciones técnicas estandarizadas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Garantizan interoperabilidad entre implementaciones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Definen formatos de datos y comportamientos</a:t>
            </a:r>
            <a:endParaRPr b="1" sz="1800">
              <a:solidFill>
                <a:srgbClr val="FFA500"/>
              </a:solidFill>
            </a:endParaRPr>
          </a:p>
          <a:p>
            <a:pPr indent="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Importancia: Sin especificaciones claras, cada wallet/mint funcionaría diferente, rompiendo la interoperabilidad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  <p:pic>
        <p:nvPicPr>
          <p:cNvPr id="210" name="Google Shape;210;p27" title="documentation-cashu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4800" y="2086750"/>
            <a:ext cx="2405100" cy="24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 txBox="1"/>
          <p:nvPr>
            <p:ph type="title"/>
          </p:nvPr>
        </p:nvSpPr>
        <p:spPr>
          <a:xfrm>
            <a:off x="264000" y="3136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Pay-to-Public-Key (NUT-11)</a:t>
            </a:r>
            <a:endParaRPr b="1" sz="2500">
              <a:solidFill>
                <a:schemeClr val="accent4"/>
              </a:solidFill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264000" y="1141475"/>
            <a:ext cx="8520600" cy="29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¿Qué es P2PK?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Mecanismo que permite bloquear tokens a una clave pública específica, requiriendo una firma digital válida para gastarlos.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Diferencia Clave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Tokens Normales: cualquiera puede gastarlos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Tokens P2PK: Solo el dueño de la clave privada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/>
          <p:nvPr>
            <p:ph type="title"/>
          </p:nvPr>
        </p:nvSpPr>
        <p:spPr>
          <a:xfrm>
            <a:off x="264000" y="3136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Funcionamiento</a:t>
            </a:r>
            <a:endParaRPr b="1" sz="25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9"/>
          <p:cNvSpPr txBox="1"/>
          <p:nvPr/>
        </p:nvSpPr>
        <p:spPr>
          <a:xfrm>
            <a:off x="264000" y="1141475"/>
            <a:ext cx="85206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Crear: Token se bloquea con pubkey del destinatario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Transferir: Se envía el token (seguro en tránsito)</a:t>
            </a:r>
            <a:endParaRPr b="1" sz="1800">
              <a:solidFill>
                <a:srgbClr val="FFA500"/>
              </a:solidFill>
            </a:endParaRPr>
          </a:p>
          <a:p>
            <a:pPr indent="-3429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A500"/>
              </a:buClr>
              <a:buSzPts val="1800"/>
              <a:buChar char="●"/>
            </a:pPr>
            <a:r>
              <a:rPr b="1" lang="en" sz="1800">
                <a:solidFill>
                  <a:srgbClr val="FFA500"/>
                </a:solidFill>
              </a:rPr>
              <a:t>Gastar: Destinatario firma con su privkey para desbloquearlo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457200" lvl="0" marL="32004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Ventajas: Seguridad, control, pagos dirigidos</a:t>
            </a:r>
            <a:endParaRPr b="1" sz="1500">
              <a:solidFill>
                <a:srgbClr val="FFA500"/>
              </a:solidFill>
            </a:endParaRPr>
          </a:p>
          <a:p>
            <a:pPr indent="0" lvl="0" marL="3657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A500"/>
                </a:solidFill>
              </a:rPr>
              <a:t>Desventajas: Menos privacidad, más complejidad</a:t>
            </a:r>
            <a:endParaRPr b="1" sz="15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  <p:pic>
        <p:nvPicPr>
          <p:cNvPr id="223" name="Google Shape;223;p29"/>
          <p:cNvPicPr preferRelativeResize="0"/>
          <p:nvPr/>
        </p:nvPicPr>
        <p:blipFill rotWithShape="1">
          <a:blip r:embed="rId3">
            <a:alphaModFix/>
          </a:blip>
          <a:srcRect b="0" l="0" r="0" t="7774"/>
          <a:stretch/>
        </p:blipFill>
        <p:spPr>
          <a:xfrm>
            <a:off x="374000" y="2450975"/>
            <a:ext cx="2837150" cy="242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0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229" name="Google Shape;229;p30"/>
          <p:cNvSpPr txBox="1"/>
          <p:nvPr>
            <p:ph idx="1" type="subTitle"/>
          </p:nvPr>
        </p:nvSpPr>
        <p:spPr>
          <a:xfrm>
            <a:off x="787675" y="1569075"/>
            <a:ext cx="5798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400"/>
              <a:t>Profundizar en</a:t>
            </a:r>
            <a:r>
              <a:rPr lang="en" sz="1400"/>
              <a:t> el ecosistema actual de Cashu</a:t>
            </a:r>
            <a:endParaRPr sz="1400"/>
          </a:p>
        </p:txBody>
      </p:sp>
      <p:sp>
        <p:nvSpPr>
          <p:cNvPr id="230" name="Google Shape;230;p30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0"/>
          <p:cNvSpPr txBox="1"/>
          <p:nvPr>
            <p:ph idx="4" type="subTitle"/>
          </p:nvPr>
        </p:nvSpPr>
        <p:spPr>
          <a:xfrm>
            <a:off x="804850" y="2677675"/>
            <a:ext cx="61233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420"/>
              <a:t>Comparar wallets y mints </a:t>
            </a:r>
            <a:endParaRPr sz="1420"/>
          </a:p>
        </p:txBody>
      </p:sp>
      <p:sp>
        <p:nvSpPr>
          <p:cNvPr id="232" name="Google Shape;232;p30"/>
          <p:cNvSpPr txBox="1"/>
          <p:nvPr>
            <p:ph idx="6" type="subTitle"/>
          </p:nvPr>
        </p:nvSpPr>
        <p:spPr>
          <a:xfrm>
            <a:off x="787675" y="3685775"/>
            <a:ext cx="7996800" cy="4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420"/>
              <a:t>Entender y proponer casos de usos según la realidad  </a:t>
            </a:r>
            <a:endParaRPr sz="1420"/>
          </a:p>
        </p:txBody>
      </p:sp>
      <p:sp>
        <p:nvSpPr>
          <p:cNvPr id="233" name="Google Shape;233;p30"/>
          <p:cNvSpPr txBox="1"/>
          <p:nvPr/>
        </p:nvSpPr>
        <p:spPr>
          <a:xfrm>
            <a:off x="0" y="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Evaluación continua y acompañamiento personalizado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